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" r:id="rId2"/>
    <p:sldId id="257" r:id="rId3"/>
    <p:sldId id="258" r:id="rId4"/>
    <p:sldId id="282" r:id="rId5"/>
    <p:sldId id="260" r:id="rId6"/>
    <p:sldId id="272" r:id="rId7"/>
    <p:sldId id="261" r:id="rId8"/>
    <p:sldId id="262" r:id="rId9"/>
    <p:sldId id="28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D6EFF2"/>
    <a:srgbClr val="C0E6EA"/>
    <a:srgbClr val="0084B1"/>
    <a:srgbClr val="0FB7BD"/>
    <a:srgbClr val="8CB862"/>
    <a:srgbClr val="E2F4F6"/>
    <a:srgbClr val="EF008D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7704" autoAdjust="0"/>
  </p:normalViewPr>
  <p:slideViewPr>
    <p:cSldViewPr snapToGrid="0" showGuides="1">
      <p:cViewPr varScale="1">
        <p:scale>
          <a:sx n="79" d="100"/>
          <a:sy n="79" d="100"/>
        </p:scale>
        <p:origin x="960" y="180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 &amp;amp; My Friend (Me and My): Exley, Helen: 9781905130863: Amazon.com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5" y="1815921"/>
            <a:ext cx="8259338" cy="50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AEEF4-F121-4B92-B3E9-D5DAF8563D1A}"/>
              </a:ext>
            </a:extLst>
          </p:cNvPr>
          <p:cNvSpPr txBox="1"/>
          <p:nvPr/>
        </p:nvSpPr>
        <p:spPr>
          <a:xfrm>
            <a:off x="97987" y="-132229"/>
            <a:ext cx="8948026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</a:t>
            </a:r>
            <a:r>
              <a:rPr lang="en-US" sz="4000" dirty="0"/>
              <a:t>Wednesday, November 3</a:t>
            </a:r>
            <a:r>
              <a:rPr lang="en-US" sz="4000" baseline="30000" dirty="0"/>
              <a:t>rd</a:t>
            </a:r>
            <a:r>
              <a:rPr lang="en-US" sz="4000" dirty="0"/>
              <a:t>, 2021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Ink Free" panose="03080402000500000000" pitchFamily="66" charset="0"/>
              </a:rPr>
              <a:t>Unit 3. My Friends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Ink Free" panose="03080402000500000000" pitchFamily="66" charset="0"/>
              </a:rPr>
              <a:t>Lesson 4.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7681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1720" y="2277130"/>
            <a:ext cx="172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1720" y="2800350"/>
            <a:ext cx="483489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My birthday is …</a:t>
            </a:r>
          </a:p>
          <a:p>
            <a:pPr>
              <a:lnSpc>
                <a:spcPct val="150000"/>
              </a:lnSpc>
            </a:pPr>
            <a:r>
              <a:rPr lang="en-US" sz="2800"/>
              <a:t>It’s true that …</a:t>
            </a:r>
          </a:p>
          <a:p>
            <a:pPr>
              <a:lnSpc>
                <a:spcPct val="150000"/>
              </a:lnSpc>
            </a:pPr>
            <a:r>
              <a:rPr lang="en-US" sz="2800"/>
              <a:t>It isn’t true that …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80" y="830237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6" y="857266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3" y="2793777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7" y="4148102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16" y="2850863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39" y="4191810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36" y="5568642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1952" y="2768430"/>
            <a:ext cx="3954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318" y="4153338"/>
            <a:ext cx="3886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4248" y="2809136"/>
            <a:ext cx="4078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Read about these students in </a:t>
            </a:r>
            <a:r>
              <a:rPr lang="en-US" i="1" dirty="0"/>
              <a:t>4Teen</a:t>
            </a:r>
            <a:r>
              <a:rPr lang="en-US" dirty="0"/>
              <a:t> magazine. Use one or two adjectives to describe them.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9200" y="4140726"/>
            <a:ext cx="4379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We may have different personalities because we have different birthdays.</a:t>
            </a:r>
          </a:p>
          <a:p>
            <a:r>
              <a:rPr lang="en-US" dirty="0"/>
              <a:t>Read the descriptions below. Do you think they match the friends in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8214" y="5568642"/>
            <a:ext cx="398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Read the descriptions in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Share your opinion with  the class.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6831" y="203795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2958" y="2138518"/>
            <a:ext cx="478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Date of birth and personality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B121C-28A6-441D-B214-6357D566599B}"/>
              </a:ext>
            </a:extLst>
          </p:cNvPr>
          <p:cNvSpPr txBox="1"/>
          <p:nvPr/>
        </p:nvSpPr>
        <p:spPr>
          <a:xfrm>
            <a:off x="259952" y="0"/>
            <a:ext cx="8701168" cy="646331"/>
          </a:xfrm>
          <a:prstGeom prst="rect">
            <a:avLst/>
          </a:prstGeom>
          <a:solidFill>
            <a:srgbClr val="C0E6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UNIT 3: MY FRIENDS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2228295" y="2615380"/>
            <a:ext cx="5532834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2153265" y="4359874"/>
            <a:ext cx="2310580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3" y="1528745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2" y="1528745"/>
            <a:ext cx="771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Linda and Mi. Pay attention to the highlighted.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1605" y="2450289"/>
            <a:ext cx="6594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short with long black hair. </a:t>
            </a:r>
          </a:p>
          <a:p>
            <a:pPr indent="514350">
              <a:lnSpc>
                <a:spcPct val="150000"/>
              </a:lnSpc>
            </a:pPr>
            <a:r>
              <a:rPr lang="en-US" sz="2600" dirty="0"/>
              <a:t>She has bright brown eyes.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Linda: </a:t>
            </a:r>
            <a:r>
              <a:rPr lang="en-US" sz="26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Mi: </a:t>
            </a:r>
            <a:r>
              <a:rPr lang="en-US" sz="2600" dirty="0"/>
              <a:t>She’s very kind and creative.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…</a:t>
            </a:r>
          </a:p>
        </p:txBody>
      </p:sp>
      <p:pic>
        <p:nvPicPr>
          <p:cNvPr id="3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1129" y="3820734"/>
            <a:ext cx="487363" cy="487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10B42D-15AF-4BC3-9B7D-2525480814AC}"/>
              </a:ext>
            </a:extLst>
          </p:cNvPr>
          <p:cNvSpPr txBox="1"/>
          <p:nvPr/>
        </p:nvSpPr>
        <p:spPr>
          <a:xfrm>
            <a:off x="696016" y="-71693"/>
            <a:ext cx="65553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Ink Free" panose="03080402000500000000" pitchFamily="66" charset="0"/>
              </a:rPr>
              <a:t>Unit 3: My friend</a:t>
            </a:r>
          </a:p>
          <a:p>
            <a:pPr algn="ctr"/>
            <a:r>
              <a:rPr lang="en-US" sz="4400" b="1" dirty="0">
                <a:latin typeface="Ink Free" panose="03080402000500000000" pitchFamily="66" charset="0"/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454" y="207071"/>
            <a:ext cx="712471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                       Wednesday, October 20</a:t>
            </a:r>
            <a:r>
              <a:rPr lang="en-US" sz="2400" baseline="30000" dirty="0"/>
              <a:t>th</a:t>
            </a:r>
            <a:r>
              <a:rPr lang="en-US" sz="2400" dirty="0"/>
              <a:t>, 2021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Unit 3. My Friends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Lesson 4.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624" y="1999908"/>
            <a:ext cx="661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84B1"/>
                </a:solidFill>
              </a:rPr>
              <a:t>1. Asking about appearance and personality.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097" y="1476688"/>
            <a:ext cx="311971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4B1"/>
                </a:solidFill>
              </a:rPr>
              <a:t>Everyday English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0383" y="2933237"/>
            <a:ext cx="8303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latin typeface="+mj-lt"/>
              </a:rPr>
              <a:t>What + do/ does + S + </a:t>
            </a:r>
            <a:r>
              <a:rPr lang="en-US" sz="2400" b="1" i="1" dirty="0">
                <a:solidFill>
                  <a:srgbClr val="FF0000"/>
                </a:solidFill>
                <a:latin typeface="+mj-lt"/>
              </a:rPr>
              <a:t>look like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r>
              <a:rPr lang="vi-VN" sz="2400" b="1" i="1" dirty="0">
                <a:solidFill>
                  <a:srgbClr val="FF0000"/>
                </a:solidFill>
                <a:latin typeface="+mj-lt"/>
              </a:rPr>
              <a:t>S + have/ has + (a/ an) + adj. + body part</a:t>
            </a:r>
          </a:p>
          <a:p>
            <a:r>
              <a:rPr lang="en-US" sz="2400" dirty="0">
                <a:solidFill>
                  <a:srgbClr val="0084B1"/>
                </a:solidFill>
                <a:latin typeface="+mj-lt"/>
              </a:rPr>
              <a:t>Ex: </a:t>
            </a:r>
            <a:r>
              <a:rPr lang="vi-VN" sz="2400" dirty="0">
                <a:solidFill>
                  <a:srgbClr val="0084B1"/>
                </a:solidFill>
                <a:latin typeface="+mj-lt"/>
              </a:rPr>
              <a:t>What </a:t>
            </a:r>
            <a:r>
              <a:rPr lang="en-US" sz="2400" dirty="0">
                <a:solidFill>
                  <a:srgbClr val="0084B1"/>
                </a:solidFill>
                <a:latin typeface="+mj-lt"/>
              </a:rPr>
              <a:t>does your best friend look like</a:t>
            </a:r>
            <a:r>
              <a:rPr lang="vi-VN" sz="2400" dirty="0">
                <a:solidFill>
                  <a:srgbClr val="0084B1"/>
                </a:solidFill>
                <a:latin typeface="+mj-lt"/>
              </a:rPr>
              <a:t>?  </a:t>
            </a:r>
            <a:br>
              <a:rPr lang="vi-VN" sz="2400" dirty="0">
                <a:solidFill>
                  <a:srgbClr val="0084B1"/>
                </a:solidFill>
                <a:latin typeface="+mj-lt"/>
              </a:rPr>
            </a:br>
            <a:r>
              <a:rPr lang="en-US" sz="2400" dirty="0">
                <a:solidFill>
                  <a:srgbClr val="0084B1"/>
                </a:solidFill>
                <a:latin typeface="+mj-lt"/>
              </a:rPr>
              <a:t>      She</a:t>
            </a:r>
            <a:r>
              <a:rPr lang="vi-VN" sz="2400" dirty="0">
                <a:solidFill>
                  <a:srgbClr val="0084B1"/>
                </a:solidFill>
                <a:latin typeface="+mj-lt"/>
              </a:rPr>
              <a:t> ha</a:t>
            </a:r>
            <a:r>
              <a:rPr lang="en-US" sz="2400" dirty="0">
                <a:solidFill>
                  <a:srgbClr val="0084B1"/>
                </a:solidFill>
                <a:latin typeface="+mj-lt"/>
              </a:rPr>
              <a:t>s </a:t>
            </a:r>
            <a:r>
              <a:rPr lang="vi-VN" sz="2400" dirty="0">
                <a:solidFill>
                  <a:srgbClr val="0084B1"/>
                </a:solidFill>
                <a:latin typeface="+mj-lt"/>
              </a:rPr>
              <a:t> blue eyes. 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9104" y="2470998"/>
            <a:ext cx="691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84B1"/>
                </a:solidFill>
              </a:rPr>
              <a:t>a. Asking about appearance.</a:t>
            </a:r>
            <a:endParaRPr lang="en-US" sz="2400" u="sng" dirty="0">
              <a:solidFill>
                <a:srgbClr val="0084B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0584" y="4453886"/>
            <a:ext cx="5897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4B1"/>
                </a:solidFill>
              </a:rPr>
              <a:t>b</a:t>
            </a:r>
            <a:r>
              <a:rPr lang="en-US" sz="2400" b="1" u="sng" dirty="0">
                <a:solidFill>
                  <a:srgbClr val="0084B1"/>
                </a:solidFill>
              </a:rPr>
              <a:t>. Asking about personality.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74744" y="4914247"/>
            <a:ext cx="464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What + to be + S + like?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S+ to be + adj.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4744" y="5774385"/>
            <a:ext cx="3861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4B1"/>
                </a:solidFill>
              </a:rPr>
              <a:t>Ex: What is she like?</a:t>
            </a:r>
          </a:p>
          <a:p>
            <a:r>
              <a:rPr lang="en-US" sz="2400" dirty="0">
                <a:solidFill>
                  <a:srgbClr val="0084B1"/>
                </a:solidFill>
              </a:rPr>
              <a:t>She is very kind and creative. </a:t>
            </a:r>
          </a:p>
        </p:txBody>
      </p:sp>
    </p:spTree>
    <p:extLst>
      <p:ext uri="{BB962C8B-B14F-4D97-AF65-F5344CB8AC3E}">
        <p14:creationId xmlns:p14="http://schemas.microsoft.com/office/powerpoint/2010/main" val="22864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7457171" cy="1292662"/>
          </a:xfrm>
          <a:prstGeom prst="rect">
            <a:avLst/>
          </a:prstGeom>
          <a:solidFill>
            <a:srgbClr val="D6EFF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with a classmate. Ask him / her about his / her best friend. Remember to use the two questions highlighted in </a:t>
            </a:r>
            <a:r>
              <a:rPr lang="en-US" sz="26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1986057" y="1863090"/>
            <a:ext cx="4077392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1915035" y="3199071"/>
            <a:ext cx="3290708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23889" y="1194159"/>
            <a:ext cx="7457171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Linda: </a:t>
            </a:r>
            <a:r>
              <a:rPr lang="en-US" sz="2400" dirty="0"/>
              <a:t>What does your best friend look like?</a:t>
            </a:r>
          </a:p>
          <a:p>
            <a:pPr>
              <a:lnSpc>
                <a:spcPct val="150000"/>
              </a:lnSpc>
            </a:pPr>
            <a:r>
              <a:rPr lang="en-US" sz="2400" b="1" i="1" dirty="0" err="1"/>
              <a:t>Mi</a:t>
            </a:r>
            <a:r>
              <a:rPr lang="en-US" sz="2400" b="1" i="1" dirty="0"/>
              <a:t>: </a:t>
            </a:r>
            <a:r>
              <a:rPr lang="en-US" sz="2400" dirty="0"/>
              <a:t>She’s short with long black hair. </a:t>
            </a:r>
          </a:p>
          <a:p>
            <a:pPr indent="514350">
              <a:lnSpc>
                <a:spcPct val="150000"/>
              </a:lnSpc>
            </a:pPr>
            <a:r>
              <a:rPr lang="en-US" sz="2400" dirty="0"/>
              <a:t>She has bright brown eyes.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Linda: </a:t>
            </a:r>
            <a:r>
              <a:rPr lang="en-US" sz="2400" dirty="0"/>
              <a:t>What’s she like?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Mi: </a:t>
            </a:r>
            <a:r>
              <a:rPr lang="en-US" sz="2400" dirty="0"/>
              <a:t>She’s very kind and creative.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45" y="3999222"/>
            <a:ext cx="5578670" cy="272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4742" y="1642851"/>
            <a:ext cx="4954515" cy="2224345"/>
            <a:chOff x="2094743" y="1811975"/>
            <a:chExt cx="4954515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Date of birth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534410" cy="830997"/>
          </a:xfrm>
          <a:prstGeom prst="rect">
            <a:avLst/>
          </a:prstGeom>
          <a:solidFill>
            <a:srgbClr val="F1664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about these students in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4Teen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42398" y="1220432"/>
            <a:ext cx="7486374" cy="2579717"/>
            <a:chOff x="-1028424" y="1502509"/>
            <a:chExt cx="7486374" cy="2579717"/>
          </a:xfrm>
        </p:grpSpPr>
        <p:sp>
          <p:nvSpPr>
            <p:cNvPr id="2" name="Rounded Rectangle 1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8280" y="2116961"/>
              <a:ext cx="49296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0877" y="4135292"/>
            <a:ext cx="7716777" cy="2681920"/>
            <a:chOff x="3307551" y="2923202"/>
            <a:chExt cx="7716777" cy="2681920"/>
          </a:xfrm>
        </p:grpSpPr>
        <p:sp>
          <p:nvSpPr>
            <p:cNvPr id="9" name="Rounded Rectangle 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307551" y="2923202"/>
              <a:ext cx="2497986" cy="268192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551636" y="1827660"/>
            <a:ext cx="105546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15228" y="2516625"/>
            <a:ext cx="1928280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hard-working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7753492" y="4864428"/>
            <a:ext cx="1347373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7874256" y="5549394"/>
            <a:ext cx="1154516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1692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may have different personalities because we have different birthdays.</a:t>
            </a:r>
          </a:p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descriptions below. Do you think they match the friends in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20063"/>
              </p:ext>
            </p:extLst>
          </p:nvPr>
        </p:nvGraphicFramePr>
        <p:xfrm>
          <a:off x="865203" y="1676073"/>
          <a:ext cx="8076353" cy="51819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53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active,</a:t>
                      </a:r>
                      <a:r>
                        <a:rPr lang="en-US" sz="1800" b="1" baseline="0" dirty="0"/>
                        <a:t> friendly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caring,</a:t>
                      </a:r>
                      <a:r>
                        <a:rPr lang="en-US" sz="1800" b="1" baseline="0" dirty="0"/>
                        <a:t> clever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careful,</a:t>
                      </a:r>
                      <a:r>
                        <a:rPr lang="en-US" sz="1800" b="1" baseline="0" dirty="0"/>
                        <a:t> hard-working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careful,</a:t>
                      </a:r>
                      <a:r>
                        <a:rPr lang="en-US" sz="1800" b="1" baseline="0" dirty="0"/>
                        <a:t> funny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/>
                        <a:t>22/11 –</a:t>
                      </a:r>
                      <a:r>
                        <a:rPr lang="en-US" sz="1800" b="1" baseline="0"/>
                        <a:t> 21/12</a:t>
                      </a:r>
                      <a:endParaRPr lang="en-US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careful,</a:t>
                      </a:r>
                      <a:r>
                        <a:rPr lang="en-US" sz="1800" b="1" baseline="0" dirty="0"/>
                        <a:t> hard-working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algn="just"/>
                      <a:r>
                        <a:rPr lang="en-US" sz="1800" b="1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21554" y="2306239"/>
            <a:ext cx="8153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itchFamily="18" charset="0"/>
              </a:rPr>
              <a:t>Do activity 4,5  in the workbook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endParaRPr lang="en-US" altLang="en-US" dirty="0"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itchFamily="18" charset="0"/>
                <a:cs typeface="Arial" charset="0"/>
              </a:rPr>
              <a:t> Prepare new lesson Unit 3. Skills 1</a:t>
            </a:r>
            <a:endParaRPr lang="en-US" altLang="en-US" dirty="0">
              <a:latin typeface=".VnVogue" pitchFamily="34" charset="0"/>
              <a:cs typeface="Arial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028700" y="54006"/>
            <a:ext cx="7543800" cy="1219200"/>
          </a:xfrm>
          <a:prstGeom prst="ribbon">
            <a:avLst>
              <a:gd name="adj1" fmla="val 27708"/>
              <a:gd name="adj2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00FF99"/>
              </a:gs>
            </a:gsLst>
            <a:lin ang="5400000" scaled="1"/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>
              <a:cs typeface="Arial" charset="0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3298054" y="505288"/>
            <a:ext cx="32004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FF"/>
                  </a:outerShdw>
                </a:effectLst>
                <a:latin typeface="Impact"/>
              </a:rPr>
              <a:t>Homework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5" y="5186619"/>
            <a:ext cx="8027803" cy="132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0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1251</TotalTime>
  <Words>628</Words>
  <Application>Microsoft Office PowerPoint</Application>
  <PresentationFormat>On-screen Show (4:3)</PresentationFormat>
  <Paragraphs>89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.VnVogue</vt:lpstr>
      <vt:lpstr>Arial</vt:lpstr>
      <vt:lpstr>Calibri</vt:lpstr>
      <vt:lpstr>Calibri Light</vt:lpstr>
      <vt:lpstr>Impact</vt:lpstr>
      <vt:lpstr>Ink Free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 THI PHUONG_GV</cp:lastModifiedBy>
  <cp:revision>90</cp:revision>
  <dcterms:created xsi:type="dcterms:W3CDTF">2020-12-09T02:04:09Z</dcterms:created>
  <dcterms:modified xsi:type="dcterms:W3CDTF">2021-10-29T08:36:11Z</dcterms:modified>
</cp:coreProperties>
</file>